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685800" y="990600"/>
            <a:ext cx="7772400" cy="1470025"/>
          </a:xfrm>
        </p:spPr>
        <p:txBody>
          <a:bodyPr>
            <a:normAutofit/>
          </a:bodyPr>
          <a:lstStyle/>
          <a:p>
            <a:r>
              <a:rPr lang="en-US" sz="3200" dirty="0" smtClean="0">
                <a:solidFill>
                  <a:srgbClr val="C00000"/>
                </a:solidFill>
                <a:latin typeface="Arial" pitchFamily="34" charset="0"/>
                <a:cs typeface="Arial" pitchFamily="34" charset="0"/>
              </a:rPr>
              <a:t>CHAPTER 4</a:t>
            </a:r>
            <a:endParaRPr lang="en-US" sz="3200" dirty="0">
              <a:solidFill>
                <a:srgbClr val="C00000"/>
              </a:solidFill>
              <a:latin typeface="Arial" pitchFamily="34" charset="0"/>
              <a:cs typeface="Arial" pitchFamily="34" charset="0"/>
            </a:endParaRPr>
          </a:p>
        </p:txBody>
      </p:sp>
      <p:sp>
        <p:nvSpPr>
          <p:cNvPr id="3" name="Subtitle 2"/>
          <p:cNvSpPr>
            <a:spLocks noGrp="1"/>
          </p:cNvSpPr>
          <p:nvPr>
            <p:ph type="subTitle" idx="1"/>
          </p:nvPr>
        </p:nvSpPr>
        <p:spPr>
          <a:xfrm>
            <a:off x="685800" y="2667000"/>
            <a:ext cx="7696200" cy="1905000"/>
          </a:xfrm>
        </p:spPr>
        <p:txBody>
          <a:bodyPr>
            <a:normAutofit/>
          </a:bodyPr>
          <a:lstStyle/>
          <a:p>
            <a:r>
              <a:rPr lang="en-US" sz="3600" dirty="0" smtClean="0">
                <a:solidFill>
                  <a:srgbClr val="0070C0"/>
                </a:solidFill>
                <a:latin typeface="Arial" pitchFamily="34" charset="0"/>
                <a:cs typeface="Arial" pitchFamily="34" charset="0"/>
              </a:rPr>
              <a:t>HOW THE CAMEL GOT HIS HUMP</a:t>
            </a:r>
          </a:p>
          <a:p>
            <a:r>
              <a:rPr lang="en-US" sz="3600" dirty="0" smtClean="0">
                <a:solidFill>
                  <a:srgbClr val="0070C0"/>
                </a:solidFill>
                <a:latin typeface="Arial" pitchFamily="34" charset="0"/>
                <a:cs typeface="Arial" pitchFamily="34" charset="0"/>
              </a:rPr>
              <a:t>				   Rudyard Kipling</a:t>
            </a:r>
            <a:endParaRPr lang="en-US" sz="3600" dirty="0">
              <a:solidFill>
                <a:srgbClr val="0070C0"/>
              </a:solidFill>
              <a:latin typeface="Arial" pitchFamily="34" charset="0"/>
              <a:cs typeface="Arial" pitchFamily="34" charset="0"/>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2400" b="1" u="sng" dirty="0" smtClean="0">
                <a:latin typeface="Arial" pitchFamily="34" charset="0"/>
                <a:cs typeface="Arial" pitchFamily="34" charset="0"/>
              </a:rPr>
              <a:t>About the Author</a:t>
            </a:r>
            <a:endParaRPr lang="en-US" sz="2400" b="1" u="sng" dirty="0">
              <a:latin typeface="Arial" pitchFamily="34" charset="0"/>
              <a:cs typeface="Arial" pitchFamily="34" charset="0"/>
            </a:endParaRPr>
          </a:p>
        </p:txBody>
      </p:sp>
      <p:sp>
        <p:nvSpPr>
          <p:cNvPr id="5" name="Content Placeholder 4"/>
          <p:cNvSpPr>
            <a:spLocks noGrp="1"/>
          </p:cNvSpPr>
          <p:nvPr>
            <p:ph idx="1"/>
          </p:nvPr>
        </p:nvSpPr>
        <p:spPr/>
        <p:txBody>
          <a:bodyPr>
            <a:normAutofit/>
          </a:bodyPr>
          <a:lstStyle/>
          <a:p>
            <a:r>
              <a:rPr lang="en-US" sz="2800" dirty="0" smtClean="0">
                <a:latin typeface="Arial" pitchFamily="34" charset="0"/>
                <a:cs typeface="Arial" pitchFamily="34" charset="0"/>
              </a:rPr>
              <a:t>Rudyard Kipling was born on December 30, 1865 in Mumbai, India. He was educated in England but returned to India in 1882. He married Caroline Bales in 1892 and settled in Brattleboro, Vermont where he wrote </a:t>
            </a:r>
            <a:r>
              <a:rPr lang="en-US" sz="2800" smtClean="0">
                <a:latin typeface="Arial" pitchFamily="34" charset="0"/>
                <a:cs typeface="Arial" pitchFamily="34" charset="0"/>
              </a:rPr>
              <a:t>The </a:t>
            </a:r>
            <a:r>
              <a:rPr lang="en-US" sz="2800" smtClean="0">
                <a:latin typeface="Arial" pitchFamily="34" charset="0"/>
                <a:cs typeface="Arial" pitchFamily="34" charset="0"/>
              </a:rPr>
              <a:t>Jungle </a:t>
            </a:r>
            <a:r>
              <a:rPr lang="en-US" sz="2800" dirty="0" smtClean="0">
                <a:latin typeface="Arial" pitchFamily="34" charset="0"/>
                <a:cs typeface="Arial" pitchFamily="34" charset="0"/>
              </a:rPr>
              <a:t>Book (1894) and </a:t>
            </a:r>
            <a:r>
              <a:rPr lang="en-US" sz="2800" dirty="0" err="1" smtClean="0">
                <a:latin typeface="Arial" pitchFamily="34" charset="0"/>
                <a:cs typeface="Arial" pitchFamily="34" charset="0"/>
              </a:rPr>
              <a:t>Ganga</a:t>
            </a:r>
            <a:r>
              <a:rPr lang="en-US" sz="2800" dirty="0" smtClean="0">
                <a:latin typeface="Arial" pitchFamily="34" charset="0"/>
                <a:cs typeface="Arial" pitchFamily="34" charset="0"/>
              </a:rPr>
              <a:t> Din. Eventually becoming the highest paid writer in the world, Kipling was also the recipient of the Nobel prize for Literature in 1907. He died in 1936.</a:t>
            </a:r>
            <a:endParaRPr lang="en-US" sz="2800" dirty="0">
              <a:latin typeface="Arial" pitchFamily="34" charset="0"/>
              <a:cs typeface="Arial" pitchFamily="34" charset="0"/>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Main points from the text</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ial" pitchFamily="34" charset="0"/>
                <a:cs typeface="Arial" pitchFamily="34" charset="0"/>
              </a:rPr>
              <a:t>It talks about the initial days of life in our planet.</a:t>
            </a:r>
          </a:p>
          <a:p>
            <a:r>
              <a:rPr lang="en-US" dirty="0" smtClean="0">
                <a:latin typeface="Arial" pitchFamily="34" charset="0"/>
                <a:cs typeface="Arial" pitchFamily="34" charset="0"/>
              </a:rPr>
              <a:t>A time when animals were just beginning to work.</a:t>
            </a:r>
          </a:p>
          <a:p>
            <a:r>
              <a:rPr lang="en-US" dirty="0" smtClean="0">
                <a:latin typeface="Arial" pitchFamily="34" charset="0"/>
                <a:cs typeface="Arial" pitchFamily="34" charset="0"/>
              </a:rPr>
              <a:t>The Horse, the dog, the ox started to work for human beings.</a:t>
            </a:r>
          </a:p>
          <a:p>
            <a:r>
              <a:rPr lang="en-US" dirty="0" smtClean="0">
                <a:latin typeface="Arial" pitchFamily="34" charset="0"/>
                <a:cs typeface="Arial" pitchFamily="34" charset="0"/>
              </a:rPr>
              <a:t>A lazy camel who lived in the middle of the desert did not want to work due to his idleness and showed lot of attitude by calling “Humph” all the time.</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points contd.</a:t>
            </a:r>
            <a:endParaRPr lang="en-US" dirty="0"/>
          </a:p>
        </p:txBody>
      </p:sp>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The other animals complained about the camel to a wise old man.</a:t>
            </a:r>
          </a:p>
          <a:p>
            <a:r>
              <a:rPr lang="en-US" dirty="0" smtClean="0">
                <a:latin typeface="Arial" pitchFamily="34" charset="0"/>
                <a:cs typeface="Arial" pitchFamily="34" charset="0"/>
              </a:rPr>
              <a:t>The matter was reported to the </a:t>
            </a:r>
            <a:r>
              <a:rPr lang="en-US" dirty="0" err="1" smtClean="0">
                <a:latin typeface="Arial" pitchFamily="34" charset="0"/>
                <a:cs typeface="Arial" pitchFamily="34" charset="0"/>
              </a:rPr>
              <a:t>djinn</a:t>
            </a:r>
            <a:r>
              <a:rPr lang="en-US" dirty="0" smtClean="0">
                <a:latin typeface="Arial" pitchFamily="34" charset="0"/>
                <a:cs typeface="Arial" pitchFamily="34" charset="0"/>
              </a:rPr>
              <a:t>, the master of the desert.</a:t>
            </a:r>
          </a:p>
          <a:p>
            <a:r>
              <a:rPr lang="en-US" dirty="0" smtClean="0">
                <a:latin typeface="Arial" pitchFamily="34" charset="0"/>
                <a:cs typeface="Arial" pitchFamily="34" charset="0"/>
              </a:rPr>
              <a:t>Even the camel did not behave with the </a:t>
            </a:r>
            <a:r>
              <a:rPr lang="en-US" dirty="0" err="1" smtClean="0">
                <a:latin typeface="Arial" pitchFamily="34" charset="0"/>
                <a:cs typeface="Arial" pitchFamily="34" charset="0"/>
              </a:rPr>
              <a:t>djinn</a:t>
            </a:r>
            <a:r>
              <a:rPr lang="en-US" dirty="0" smtClean="0">
                <a:latin typeface="Arial" pitchFamily="34" charset="0"/>
                <a:cs typeface="Arial" pitchFamily="34" charset="0"/>
              </a:rPr>
              <a:t>.</a:t>
            </a:r>
          </a:p>
          <a:p>
            <a:r>
              <a:rPr lang="en-US" dirty="0" smtClean="0">
                <a:latin typeface="Arial" pitchFamily="34" charset="0"/>
                <a:cs typeface="Arial" pitchFamily="34" charset="0"/>
              </a:rPr>
              <a:t>Eventually, he was punished by the </a:t>
            </a:r>
            <a:r>
              <a:rPr lang="en-US" dirty="0" err="1" smtClean="0">
                <a:latin typeface="Arial" pitchFamily="34" charset="0"/>
                <a:cs typeface="Arial" pitchFamily="34" charset="0"/>
              </a:rPr>
              <a:t>djinn</a:t>
            </a:r>
            <a:r>
              <a:rPr lang="en-US" dirty="0" smtClean="0">
                <a:latin typeface="Arial" pitchFamily="34" charset="0"/>
                <a:cs typeface="Arial" pitchFamily="34" charset="0"/>
              </a:rPr>
              <a:t>.</a:t>
            </a:r>
          </a:p>
          <a:p>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characters</a:t>
            </a:r>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A camel</a:t>
            </a:r>
          </a:p>
          <a:p>
            <a:r>
              <a:rPr lang="en-US" dirty="0" smtClean="0">
                <a:latin typeface="Arial" pitchFamily="34" charset="0"/>
                <a:cs typeface="Arial" pitchFamily="34" charset="0"/>
              </a:rPr>
              <a:t>A </a:t>
            </a:r>
            <a:r>
              <a:rPr lang="en-US" dirty="0" err="1" smtClean="0">
                <a:latin typeface="Arial" pitchFamily="34" charset="0"/>
                <a:cs typeface="Arial" pitchFamily="34" charset="0"/>
              </a:rPr>
              <a:t>djinn</a:t>
            </a:r>
            <a:endParaRPr lang="en-US" dirty="0" smtClean="0">
              <a:latin typeface="Arial" pitchFamily="34" charset="0"/>
              <a:cs typeface="Arial" pitchFamily="34" charset="0"/>
            </a:endParaRPr>
          </a:p>
          <a:p>
            <a:r>
              <a:rPr lang="en-US" dirty="0" smtClean="0">
                <a:latin typeface="Arial" pitchFamily="34" charset="0"/>
                <a:cs typeface="Arial" pitchFamily="34" charset="0"/>
              </a:rPr>
              <a:t>An old wise man</a:t>
            </a:r>
          </a:p>
          <a:p>
            <a:r>
              <a:rPr lang="en-US" dirty="0" smtClean="0">
                <a:latin typeface="Arial" pitchFamily="34" charset="0"/>
                <a:cs typeface="Arial" pitchFamily="34" charset="0"/>
              </a:rPr>
              <a:t>A horse</a:t>
            </a:r>
          </a:p>
          <a:p>
            <a:r>
              <a:rPr lang="en-US" dirty="0" smtClean="0">
                <a:latin typeface="Arial" pitchFamily="34" charset="0"/>
                <a:cs typeface="Arial" pitchFamily="34" charset="0"/>
              </a:rPr>
              <a:t>A dog</a:t>
            </a:r>
          </a:p>
          <a:p>
            <a:r>
              <a:rPr lang="en-US" dirty="0" smtClean="0">
                <a:latin typeface="Arial" pitchFamily="34" charset="0"/>
                <a:cs typeface="Arial" pitchFamily="34" charset="0"/>
              </a:rPr>
              <a:t>An ox</a:t>
            </a:r>
            <a:endParaRPr lang="en-US"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C00000"/>
                </a:solidFill>
                <a:latin typeface="Arial" pitchFamily="34" charset="0"/>
                <a:cs typeface="Arial" pitchFamily="34" charset="0"/>
              </a:rPr>
              <a:t>NEW WORDS</a:t>
            </a:r>
            <a:endParaRPr lang="en-US" sz="3600" dirty="0">
              <a:solidFill>
                <a:srgbClr val="C000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Howling desert: name of a fictitious desert.</a:t>
            </a:r>
          </a:p>
          <a:p>
            <a:r>
              <a:rPr lang="en-US" dirty="0" smtClean="0">
                <a:latin typeface="Arial" pitchFamily="34" charset="0"/>
                <a:cs typeface="Arial" pitchFamily="34" charset="0"/>
              </a:rPr>
              <a:t>Presently: at the same moment </a:t>
            </a:r>
          </a:p>
          <a:p>
            <a:r>
              <a:rPr lang="en-US" dirty="0" err="1" smtClean="0"/>
              <a:t>Djinn</a:t>
            </a:r>
            <a:r>
              <a:rPr lang="en-US" dirty="0" smtClean="0"/>
              <a:t>: a spirit that has strange powers and can assume any form, human or animal</a:t>
            </a:r>
          </a:p>
          <a:p>
            <a:r>
              <a:rPr lang="en-US" dirty="0" smtClean="0"/>
              <a:t>Humph him: punish him</a:t>
            </a:r>
          </a:p>
          <a:p>
            <a:r>
              <a:rPr lang="en-US" dirty="0" smtClean="0"/>
              <a:t>Dust-cloak: a dress of dust (suitable for a </a:t>
            </a:r>
            <a:r>
              <a:rPr lang="en-US" dirty="0" err="1" smtClean="0"/>
              <a:t>djinn</a:t>
            </a:r>
            <a:r>
              <a:rPr lang="en-US" dirty="0" smtClean="0"/>
              <a:t>)</a:t>
            </a:r>
          </a:p>
          <a:p>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ec15c0da-acf7-4615-ac8c-d0969fd373a1.mdb"/>
  <p:tag name="ARS_RESPONSE_PERSONNUM" val="3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284</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CHAPTER 4</vt:lpstr>
      <vt:lpstr>About the Author</vt:lpstr>
      <vt:lpstr>Main points from the text</vt:lpstr>
      <vt:lpstr>Main points contd.</vt:lpstr>
      <vt:lpstr>Main characters</vt:lpstr>
      <vt:lpstr>NEW WORDS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OF REMEDIAL CLASSES</dc:title>
  <dc:creator>Raising</dc:creator>
  <cp:lastModifiedBy>Raising</cp:lastModifiedBy>
  <cp:revision>38</cp:revision>
  <dcterms:created xsi:type="dcterms:W3CDTF">2006-08-16T00:00:00Z</dcterms:created>
  <dcterms:modified xsi:type="dcterms:W3CDTF">2020-04-29T05:07:55Z</dcterms:modified>
</cp:coreProperties>
</file>